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1B49"/>
    <a:srgbClr val="A100FF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4" d="100"/>
          <a:sy n="34" d="100"/>
        </p:scale>
        <p:origin x="8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800" dirty="0"/>
              <a:t>Categories</a:t>
            </a:r>
            <a:r>
              <a:rPr lang="en-US" sz="4800" baseline="0" dirty="0"/>
              <a:t> vs reaction score</a:t>
            </a:r>
            <a:endParaRPr lang="en-IN" sz="4800" dirty="0"/>
          </a:p>
        </c:rich>
      </c:tx>
      <c:layout>
        <c:manualLayout>
          <c:xMode val="edge"/>
          <c:yMode val="edge"/>
          <c:x val="0.35659776445150343"/>
          <c:y val="4.88193208228217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401071070753867E-2"/>
          <c:y val="6.4037278548701532E-2"/>
          <c:w val="0.94742303030159425"/>
          <c:h val="0.8744145795826404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'Task 3_Final Content Data set'!$K$48:$K$63</c:f>
              <c:strCache>
                <c:ptCount val="16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  <c:pt idx="5">
                  <c:v>culture</c:v>
                </c:pt>
                <c:pt idx="6">
                  <c:v>travel</c:v>
                </c:pt>
                <c:pt idx="7">
                  <c:v>cooking</c:v>
                </c:pt>
                <c:pt idx="8">
                  <c:v>soccer</c:v>
                </c:pt>
                <c:pt idx="9">
                  <c:v>education</c:v>
                </c:pt>
                <c:pt idx="10">
                  <c:v>fitness</c:v>
                </c:pt>
                <c:pt idx="11">
                  <c:v>studying</c:v>
                </c:pt>
                <c:pt idx="12">
                  <c:v>dogs</c:v>
                </c:pt>
                <c:pt idx="13">
                  <c:v>tennis</c:v>
                </c:pt>
                <c:pt idx="14">
                  <c:v>veganism</c:v>
                </c:pt>
                <c:pt idx="15">
                  <c:v>public speaking</c:v>
                </c:pt>
              </c:strCache>
            </c:strRef>
          </c:cat>
          <c:val>
            <c:numRef>
              <c:f>'Task 3_Final Content Data set'!$L$48:$L$63</c:f>
              <c:numCache>
                <c:formatCode>General</c:formatCode>
                <c:ptCount val="16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  <c:pt idx="5">
                  <c:v>66579</c:v>
                </c:pt>
                <c:pt idx="6">
                  <c:v>64880</c:v>
                </c:pt>
                <c:pt idx="7">
                  <c:v>64756</c:v>
                </c:pt>
                <c:pt idx="8">
                  <c:v>57783</c:v>
                </c:pt>
                <c:pt idx="9">
                  <c:v>57436</c:v>
                </c:pt>
                <c:pt idx="10">
                  <c:v>55323</c:v>
                </c:pt>
                <c:pt idx="11">
                  <c:v>54269</c:v>
                </c:pt>
                <c:pt idx="12">
                  <c:v>52511</c:v>
                </c:pt>
                <c:pt idx="13">
                  <c:v>50339</c:v>
                </c:pt>
                <c:pt idx="14">
                  <c:v>49619</c:v>
                </c:pt>
                <c:pt idx="15">
                  <c:v>49264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4C-457D-89F6-97282259E8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09060728"/>
        <c:axId val="409063248"/>
      </c:barChart>
      <c:catAx>
        <c:axId val="409060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063248"/>
        <c:crosses val="autoZero"/>
        <c:auto val="1"/>
        <c:lblAlgn val="ctr"/>
        <c:lblOffset val="100"/>
        <c:noMultiLvlLbl val="0"/>
      </c:catAx>
      <c:valAx>
        <c:axId val="409063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060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600"/>
              <a:t>TOP </a:t>
            </a:r>
            <a:r>
              <a:rPr lang="en-IN" sz="3600" baseline="0"/>
              <a:t> 5 CATAGORIES</a:t>
            </a:r>
            <a:endParaRPr lang="en-IN" sz="3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52-41A2-B967-EDADC45663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52-41A2-B967-EDADC45663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52-41A2-B967-EDADC45663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952-41A2-B967-EDADC45663A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952-41A2-B967-EDADC45663A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'Task 3_Final Content Data set'!$K$48:$K$52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'Task 3_Final Content Data set'!$L$48:$L$52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52-41A2-B967-EDADC45663A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8505180902880725E-2"/>
          <c:y val="0.88548320458172458"/>
          <c:w val="0.87317043979029907"/>
          <c:h val="0.1024359278027057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94622" y="1111996"/>
            <a:ext cx="8389805" cy="8008839"/>
            <a:chOff x="384685" y="412470"/>
            <a:chExt cx="11283106" cy="10678453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710025" y="87130"/>
              <a:ext cx="9735955" cy="10386636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808580" y="3305349"/>
            <a:ext cx="8333401" cy="2694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000" spc="-105" dirty="0">
                <a:solidFill>
                  <a:srgbClr val="461B49"/>
                </a:solidFill>
                <a:latin typeface="Graphik Regular" panose="020B0503030202060203" pitchFamily="34" charset="0"/>
              </a:rPr>
              <a:t>ANALYSIS OF </a:t>
            </a:r>
          </a:p>
          <a:p>
            <a:pPr algn="ctr">
              <a:lnSpc>
                <a:spcPts val="11059"/>
              </a:lnSpc>
            </a:pPr>
            <a:r>
              <a:rPr lang="en-US" sz="6000" spc="-105" dirty="0">
                <a:solidFill>
                  <a:srgbClr val="461B49"/>
                </a:solidFill>
                <a:latin typeface="Graphik Regular" panose="020B0503030202060203" pitchFamily="34" charset="0"/>
              </a:rPr>
              <a:t>CONTENT CATAGORIES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705B6-0B54-D3F4-6F30-A08166BCB839}"/>
              </a:ext>
            </a:extLst>
          </p:cNvPr>
          <p:cNvSpPr txBox="1"/>
          <p:nvPr/>
        </p:nvSpPr>
        <p:spPr>
          <a:xfrm>
            <a:off x="201392" y="8754489"/>
            <a:ext cx="5666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PRESENTED BY: DEV SHARMA</a:t>
            </a:r>
          </a:p>
          <a:p>
            <a:r>
              <a:rPr lang="en-US" sz="3200" b="1" dirty="0"/>
              <a:t>LAST UPDATED: 30-07-2024</a:t>
            </a:r>
            <a:endParaRPr lang="en-IN" sz="3200" b="1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3F4DFAD7-FE0C-D7A4-FB05-E02075141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64">
        <p:fade/>
      </p:transition>
    </mc:Choice>
    <mc:Fallback>
      <p:transition spd="med" advTm="148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837474"/>
            <a:ext cx="5677467" cy="7955748"/>
            <a:chOff x="0" y="691990"/>
            <a:chExt cx="7569956" cy="8790442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1700694"/>
              <a:ext cx="7569956" cy="778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Social buzz can invest more resources in top categories(Animal &amp; Science) as they got max reactions.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Food related posts are quite popular are there are 2 categories related to food in top 5. hence More budget can be allotted to content creators in these categories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Technology related content also have great scope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472B956-0E0A-956C-C746-D48CBE9D5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59C4069-6959-21F9-A60C-187F721FD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CC7C8152-5B3D-0677-FDC8-AD74E3E48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BA45FAFE-355E-305D-FDFE-3CEC94720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179">
        <p:fade/>
      </p:transition>
    </mc:Choice>
    <mc:Fallback>
      <p:transition spd="med" advTm="421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0162" y="5552246"/>
            <a:ext cx="5607489" cy="434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807352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 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7230D0D-EAFB-E706-EDFE-5952B6BCA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8DF9C86-A592-D388-9930-E09556FED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E4980FFA-8791-72D3-BA0E-D9EB3B549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B45924C5-EECC-E701-EEB9-FF817ED22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78">
        <p:fade/>
      </p:transition>
    </mc:Choice>
    <mc:Fallback>
      <p:transition spd="med" advTm="77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1685151"/>
            <a:ext cx="8673443" cy="7679455"/>
            <a:chOff x="0" y="0"/>
            <a:chExt cx="11564591" cy="810573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807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8F71371-5212-BFF1-A7D1-FBEB01E2D4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842">
        <p:fade/>
      </p:transition>
    </mc:Choice>
    <mc:Fallback>
      <p:transition spd="med" advTm="468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2601678"/>
            <a:ext cx="7852227" cy="567973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  <a:p>
            <a:endParaRPr lang="en-US" sz="4000" dirty="0"/>
          </a:p>
          <a:p>
            <a:r>
              <a:rPr lang="en-US" sz="3200" dirty="0"/>
              <a:t>Social Buzz is a very popular social media &amp; content creation platform </a:t>
            </a:r>
          </a:p>
          <a:p>
            <a:endParaRPr lang="en-US" sz="3200" dirty="0"/>
          </a:p>
          <a:p>
            <a:r>
              <a:rPr lang="en-US" sz="3200" dirty="0"/>
              <a:t>Tasks for 3-month initial project to provide them:</a:t>
            </a:r>
          </a:p>
          <a:p>
            <a:r>
              <a:rPr lang="en-US" sz="3200" dirty="0"/>
              <a:t>-An audit of their big data practice</a:t>
            </a:r>
          </a:p>
          <a:p>
            <a:r>
              <a:rPr lang="en-US" sz="3200" dirty="0"/>
              <a:t>-recommendations for a successful IPO</a:t>
            </a:r>
          </a:p>
          <a:p>
            <a:r>
              <a:rPr lang="en-US" sz="3200" dirty="0"/>
              <a:t>- An analysis of their top 5 content categories.</a:t>
            </a:r>
            <a:endParaRPr lang="en-IN" sz="32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BC2C308C-851F-C714-182A-DE1DBD55E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845">
        <p:fade/>
      </p:transition>
    </mc:Choice>
    <mc:Fallback>
      <p:transition spd="med" advTm="36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46279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1" name="TextBox 21"/>
          <p:cNvSpPr txBox="1"/>
          <p:nvPr/>
        </p:nvSpPr>
        <p:spPr>
          <a:xfrm>
            <a:off x="2503377" y="2308953"/>
            <a:ext cx="12431823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Problems</a:t>
            </a:r>
          </a:p>
          <a:p>
            <a:pPr>
              <a:lnSpc>
                <a:spcPts val="9600"/>
              </a:lnSpc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       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Everyday 100,000 posts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500 million active users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Big and unfiltered data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cleaning and merging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pic>
        <p:nvPicPr>
          <p:cNvPr id="23" name="Picture 22" descr="A diagram of data and icons&#10;&#10;Description automatically generated with medium confidence">
            <a:extLst>
              <a:ext uri="{FF2B5EF4-FFF2-40B4-BE49-F238E27FC236}">
                <a16:creationId xmlns:a16="http://schemas.microsoft.com/office/drawing/2014/main" id="{87D246A7-A845-FA73-F7D0-381F5A5278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13" y="1348560"/>
            <a:ext cx="7734300" cy="745254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C7512ED-3CAF-7414-7363-83A43D1B4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E257646-5027-96D7-1ED5-EB3FA1104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6852740-B340-5B29-E454-D29BE1ADE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8794D269-55EB-542E-CE8A-C4C355191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542">
        <p:fade/>
      </p:transition>
    </mc:Choice>
    <mc:Fallback>
      <p:transition spd="med" advTm="27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79392" y="1192937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6" y="413736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5094F3-662E-E62C-1ED1-431D28DFD1BB}"/>
              </a:ext>
            </a:extLst>
          </p:cNvPr>
          <p:cNvSpPr txBox="1"/>
          <p:nvPr/>
        </p:nvSpPr>
        <p:spPr>
          <a:xfrm>
            <a:off x="13910934" y="7784814"/>
            <a:ext cx="3462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 SHARMA</a:t>
            </a:r>
          </a:p>
          <a:p>
            <a:r>
              <a:rPr lang="en-US" sz="2400" b="1" dirty="0"/>
              <a:t>DATA ANALYST</a:t>
            </a:r>
            <a:endParaRPr lang="en-IN" sz="2400" b="1" dirty="0"/>
          </a:p>
          <a:p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75A294-7EAB-22E0-02BA-7E7A231EA11A}"/>
              </a:ext>
            </a:extLst>
          </p:cNvPr>
          <p:cNvSpPr txBox="1"/>
          <p:nvPr/>
        </p:nvSpPr>
        <p:spPr>
          <a:xfrm>
            <a:off x="13910934" y="1825527"/>
            <a:ext cx="498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ANDREW FLEMING</a:t>
            </a:r>
          </a:p>
          <a:p>
            <a:r>
              <a:rPr lang="en-US" sz="2400" b="1" dirty="0"/>
              <a:t>CHIEF TECHNICAAL ARCHITECT</a:t>
            </a:r>
            <a:endParaRPr lang="en-IN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5BF187-C4FE-1948-B7CA-190FADCF7C8E}"/>
              </a:ext>
            </a:extLst>
          </p:cNvPr>
          <p:cNvSpPr txBox="1"/>
          <p:nvPr/>
        </p:nvSpPr>
        <p:spPr>
          <a:xfrm>
            <a:off x="13981007" y="4730177"/>
            <a:ext cx="339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MARCUS ROMPTON</a:t>
            </a:r>
          </a:p>
          <a:p>
            <a:r>
              <a:rPr lang="en-US" sz="2400" b="1" dirty="0"/>
              <a:t>SENIOR PRINCIPLE</a:t>
            </a:r>
            <a:endParaRPr lang="en-IN" sz="2400" b="1" dirty="0"/>
          </a:p>
        </p:txBody>
      </p:sp>
      <p:pic>
        <p:nvPicPr>
          <p:cNvPr id="38" name="Picture 37" descr="A person sitting on the ground&#10;&#10;Description automatically generated">
            <a:extLst>
              <a:ext uri="{FF2B5EF4-FFF2-40B4-BE49-F238E27FC236}">
                <a16:creationId xmlns:a16="http://schemas.microsoft.com/office/drawing/2014/main" id="{14BE160A-5A8A-5176-0E36-FC20952FBC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059" y="7257055"/>
            <a:ext cx="2085138" cy="18370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AF8FCF39-B958-360A-965F-8B32C50FF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50C4C5FB-E129-3023-2939-D4C2D1B8B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C9BFCE80-E0EC-3B88-1AB8-88A7106F5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89D0D14D-8E40-6A45-968C-EF36FCFA9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214">
        <p:fade/>
      </p:transition>
    </mc:Choice>
    <mc:Fallback>
      <p:transition spd="med" advTm="21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0" y="1027892"/>
            <a:ext cx="1854963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3" y="2639980"/>
            <a:ext cx="2253799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3792200" y="1028700"/>
            <a:ext cx="35181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438400" y="1300977"/>
            <a:ext cx="1431236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</a:t>
            </a:r>
            <a:r>
              <a:rPr lang="en-US" sz="6000" spc="-640" dirty="0">
                <a:solidFill>
                  <a:srgbClr val="FFFFFF"/>
                </a:solidFill>
                <a:latin typeface="Graphik Regular" panose="020B0503030202060203"/>
              </a:rPr>
              <a:t>        </a:t>
            </a: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Understanding  the  problem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12387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        </a:t>
            </a: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cleaning and merging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664254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      </a:t>
            </a: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Presentation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479878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       </a:t>
            </a: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861465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      </a:t>
            </a:r>
            <a:r>
              <a:rPr lang="en-US" sz="54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Data Visualization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962187B5-E667-6725-1770-587C6511C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31A2EAF2-A3DE-0E8F-2102-9A8A1BE0D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DBFBB8B8-EC86-C0B1-C564-9D754491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6BA1FA67-A746-2BBB-D97F-029BC4C05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133">
        <p:fade/>
      </p:transition>
    </mc:Choice>
    <mc:Fallback>
      <p:transition spd="med" advTm="911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7E5F6-837F-FABA-2308-23E649AD6E91}"/>
              </a:ext>
            </a:extLst>
          </p:cNvPr>
          <p:cNvSpPr txBox="1"/>
          <p:nvPr/>
        </p:nvSpPr>
        <p:spPr>
          <a:xfrm>
            <a:off x="2686015" y="2092021"/>
            <a:ext cx="137731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Following are some key findings from analysis: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b="1" dirty="0"/>
              <a:t>Animals</a:t>
            </a:r>
            <a:r>
              <a:rPr lang="en-IN" sz="3200" dirty="0"/>
              <a:t> content category is most popular among all 16 categories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There are total </a:t>
            </a:r>
            <a:r>
              <a:rPr lang="en-IN" sz="3200" b="1" dirty="0"/>
              <a:t>1738</a:t>
            </a:r>
            <a:r>
              <a:rPr lang="en-IN" sz="3200" dirty="0"/>
              <a:t> reactions on Animal category content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/>
              <a:t>Maximum number of content were posted in </a:t>
            </a:r>
            <a:r>
              <a:rPr lang="en-IN" sz="3200" b="1" dirty="0"/>
              <a:t>January </a:t>
            </a:r>
            <a:r>
              <a:rPr lang="en-IN" sz="3200" dirty="0"/>
              <a:t>month</a:t>
            </a:r>
          </a:p>
          <a:p>
            <a:endParaRPr lang="en-IN" sz="320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1EC3E66-AE4F-B53C-A272-2041FB888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F2C79411-781B-C8B8-EB0A-B26BC96077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B4B0A39-EE25-CAA4-A75F-6D8DB0A4E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E1D15BE-0582-8B0F-2905-141AF4A94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562">
        <p:fade/>
      </p:transition>
    </mc:Choice>
    <mc:Fallback>
      <p:transition spd="med" advTm="29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97C041D9-8EDA-4A5D-B23F-4492A5937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360503"/>
              </p:ext>
            </p:extLst>
          </p:nvPr>
        </p:nvGraphicFramePr>
        <p:xfrm>
          <a:off x="3272480" y="1425783"/>
          <a:ext cx="14063453" cy="772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50B86F90-1512-A6E6-D777-66E09EBDF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3049740" y="958837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4284">
        <p15:prstTrans prst="drape"/>
      </p:transition>
    </mc:Choice>
    <mc:Fallback>
      <p:transition spd="slow" advTm="34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372B863-3E2A-4B32-B13A-E93B514FF0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169936"/>
              </p:ext>
            </p:extLst>
          </p:nvPr>
        </p:nvGraphicFramePr>
        <p:xfrm>
          <a:off x="3581400" y="923618"/>
          <a:ext cx="12933846" cy="7400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48B55E9-F6B2-E0B1-EB53-60B876474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6594700F-FA25-7EB1-DDE7-A1EF68F67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953A616B-A19E-E646-4056-52203D7A9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AA0AEACB-5038-6E83-A13F-08EB592DF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3878306" y="7077456"/>
            <a:ext cx="5486400" cy="3086100"/>
          </a:xfrm>
          <a:prstGeom prst="rect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5723">
        <p15:prstTrans prst="drape"/>
      </p:transition>
    </mc:Choice>
    <mc:Fallback>
      <p:transition spd="slow" advTm="35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251</Words>
  <Application>Microsoft Office PowerPoint</Application>
  <PresentationFormat>Custom</PresentationFormat>
  <Paragraphs>95</Paragraphs>
  <Slides>11</Slides>
  <Notes>11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Satyam Chaturvedi</cp:lastModifiedBy>
  <cp:revision>18</cp:revision>
  <dcterms:created xsi:type="dcterms:W3CDTF">2006-08-16T00:00:00Z</dcterms:created>
  <dcterms:modified xsi:type="dcterms:W3CDTF">2024-08-03T11:10:51Z</dcterms:modified>
  <dc:identifier>DAEhDyfaYKE</dc:identifier>
</cp:coreProperties>
</file>